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90" r:id="rId65"/>
    <p:sldId id="386" r:id="rId66"/>
    <p:sldId id="388" r:id="rId67"/>
    <p:sldId id="389" r:id="rId68"/>
    <p:sldId id="387" r:id="rId69"/>
    <p:sldId id="385" r:id="rId70"/>
    <p:sldId id="287" r:id="rId71"/>
    <p:sldId id="289" r:id="rId72"/>
    <p:sldId id="301" r:id="rId73"/>
    <p:sldId id="313" r:id="rId74"/>
    <p:sldId id="320" r:id="rId75"/>
    <p:sldId id="348" r:id="rId76"/>
    <p:sldId id="351" r:id="rId77"/>
    <p:sldId id="350" r:id="rId78"/>
    <p:sldId id="383" r:id="rId79"/>
    <p:sldId id="322" r:id="rId80"/>
    <p:sldId id="335" r:id="rId81"/>
    <p:sldId id="346" r:id="rId82"/>
    <p:sldId id="345" r:id="rId83"/>
    <p:sldId id="334" r:id="rId84"/>
    <p:sldId id="323" r:id="rId85"/>
    <p:sldId id="325" r:id="rId86"/>
    <p:sldId id="326" r:id="rId87"/>
    <p:sldId id="327" r:id="rId88"/>
    <p:sldId id="392" r:id="rId89"/>
    <p:sldId id="394" r:id="rId90"/>
    <p:sldId id="402" r:id="rId91"/>
    <p:sldId id="395" r:id="rId92"/>
    <p:sldId id="396" r:id="rId93"/>
    <p:sldId id="397" r:id="rId94"/>
    <p:sldId id="399" r:id="rId95"/>
    <p:sldId id="400" r:id="rId96"/>
    <p:sldId id="401" r:id="rId97"/>
    <p:sldId id="336" r:id="rId98"/>
    <p:sldId id="337" r:id="rId99"/>
    <p:sldId id="338" r:id="rId100"/>
    <p:sldId id="339" r:id="rId101"/>
    <p:sldId id="341" r:id="rId102"/>
    <p:sldId id="342" r:id="rId103"/>
    <p:sldId id="343" r:id="rId104"/>
    <p:sldId id="344" r:id="rId105"/>
    <p:sldId id="340" r:id="rId106"/>
    <p:sldId id="332" r:id="rId107"/>
    <p:sldId id="333" r:id="rId108"/>
    <p:sldId id="328" r:id="rId109"/>
    <p:sldId id="329" r:id="rId110"/>
    <p:sldId id="331" r:id="rId111"/>
    <p:sldId id="330" r:id="rId112"/>
    <p:sldId id="324" r:id="rId11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4660"/>
  </p:normalViewPr>
  <p:slideViewPr>
    <p:cSldViewPr snapToGrid="0">
      <p:cViewPr varScale="1">
        <p:scale>
          <a:sx n="79" d="100"/>
          <a:sy n="79" d="100"/>
        </p:scale>
        <p:origin x="70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pPr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-fiddle.com/f/vBC12yPcHFjuP4sHmtD15P/0" TargetMode="Externa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F78BA-401C-EBCB-2138-6E65CE6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67468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956604" y="2413337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:p14="http://schemas.microsoft.com/office/powerpoint/2010/main" val="2875643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:p14="http://schemas.microsoft.com/office/powerpoint/2010/main" val="518777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8262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</a:p>
          <a:p>
            <a:r>
              <a:rPr lang="en-US" sz="2800" dirty="0"/>
              <a:t>	top(1)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product_name</a:t>
            </a:r>
            <a:r>
              <a:rPr lang="en-US" sz="2800" dirty="0"/>
              <a:t>,</a:t>
            </a:r>
          </a:p>
          <a:p>
            <a:r>
              <a:rPr lang="en-US" sz="2800" dirty="0"/>
              <a:t>	count(</a:t>
            </a:r>
            <a:r>
              <a:rPr lang="en-US" sz="2800" dirty="0" err="1"/>
              <a:t>s.product_id</a:t>
            </a:r>
            <a:r>
              <a:rPr lang="en-US" sz="2800" dirty="0"/>
              <a:t>) as purchased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	sales s,</a:t>
            </a:r>
          </a:p>
          <a:p>
            <a:r>
              <a:rPr lang="en-US" sz="2800" dirty="0"/>
              <a:t>	menu m</a:t>
            </a:r>
          </a:p>
          <a:p>
            <a:r>
              <a:rPr lang="en-US" sz="2800" dirty="0"/>
              <a:t>WHERE </a:t>
            </a:r>
            <a:r>
              <a:rPr lang="en-US" sz="2800" dirty="0" err="1"/>
              <a:t>m.product_id</a:t>
            </a:r>
            <a:r>
              <a:rPr lang="en-US" sz="2800" dirty="0"/>
              <a:t> = </a:t>
            </a:r>
            <a:r>
              <a:rPr lang="en-US" sz="2800" dirty="0" err="1"/>
              <a:t>s.product_id</a:t>
            </a:r>
            <a:endParaRPr lang="en-US" sz="2800" dirty="0"/>
          </a:p>
          <a:p>
            <a:r>
              <a:rPr lang="en-US" sz="2800" dirty="0"/>
              <a:t>GROUP BY </a:t>
            </a:r>
            <a:r>
              <a:rPr lang="en-US" sz="2800" dirty="0" err="1"/>
              <a:t>product_name</a:t>
            </a:r>
            <a:endParaRPr lang="en-US" sz="2800" dirty="0"/>
          </a:p>
          <a:p>
            <a:r>
              <a:rPr lang="en-US" sz="2800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:p14="http://schemas.microsoft.com/office/powerpoint/2010/main" val="2055197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:p14="http://schemas.microsoft.com/office/powerpoint/2010/main" val="2019833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:p14="http://schemas.microsoft.com/office/powerpoint/2010/main" val="12193737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8910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5520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263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3181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77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600" dirty="0"/>
              <a:t>- **101**: mm/dd/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**102**: yyyy.mm.dd</a:t>
            </a:r>
          </a:p>
          <a:p>
            <a:r>
              <a:rPr lang="en-US" sz="1600" dirty="0"/>
              <a:t>- **103**: dd/mm/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**104**: </a:t>
            </a:r>
            <a:r>
              <a:rPr lang="en-US" sz="1600" dirty="0" err="1"/>
              <a:t>dd.mm.yyyy</a:t>
            </a:r>
            <a:endParaRPr lang="en-US" sz="1600" dirty="0"/>
          </a:p>
          <a:p>
            <a:r>
              <a:rPr lang="en-US" sz="1600" dirty="0"/>
              <a:t>- **105**: dd-mm-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**106**: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(e.g., 25 Nov 2021)</a:t>
            </a:r>
          </a:p>
          <a:p>
            <a:r>
              <a:rPr lang="en-US" sz="1600" dirty="0"/>
              <a:t>- **107**: Mon dd, </a:t>
            </a:r>
            <a:r>
              <a:rPr lang="en-US" sz="1600" dirty="0" err="1"/>
              <a:t>yyyy</a:t>
            </a:r>
            <a:r>
              <a:rPr lang="en-US" sz="1600" dirty="0"/>
              <a:t> (e.g., Nov 25, 2021)</a:t>
            </a:r>
          </a:p>
          <a:p>
            <a:r>
              <a:rPr lang="en-US" sz="1600" dirty="0"/>
              <a:t>- **108**: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**109**: </a:t>
            </a:r>
            <a:r>
              <a:rPr lang="en-US" sz="1600" dirty="0" err="1"/>
              <a:t>mon</a:t>
            </a:r>
            <a:r>
              <a:rPr lang="en-US" sz="1600" dirty="0"/>
              <a:t> dd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r>
              <a:rPr lang="en-US" sz="1600" dirty="0"/>
              <a:t> (or PM)</a:t>
            </a:r>
          </a:p>
          <a:p>
            <a:r>
              <a:rPr lang="en-US" sz="1600" dirty="0"/>
              <a:t>- **110**: mm-dd-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**111**: </a:t>
            </a:r>
            <a:r>
              <a:rPr lang="en-US" sz="1600" dirty="0" err="1"/>
              <a:t>yyyy</a:t>
            </a:r>
            <a:r>
              <a:rPr lang="en-US" sz="1600" dirty="0"/>
              <a:t>/mm/dd</a:t>
            </a:r>
          </a:p>
          <a:p>
            <a:r>
              <a:rPr lang="en-US" sz="1600" dirty="0"/>
              <a:t>- **112**: </a:t>
            </a:r>
            <a:r>
              <a:rPr lang="en-US" sz="1600" dirty="0" err="1"/>
              <a:t>yyyymmdd</a:t>
            </a:r>
            <a:endParaRPr lang="en-US" sz="1600" dirty="0"/>
          </a:p>
          <a:p>
            <a:r>
              <a:rPr lang="en-US" sz="1600" dirty="0"/>
              <a:t>- **113**: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</a:t>
            </a:r>
            <a:endParaRPr lang="en-US" sz="1600" dirty="0"/>
          </a:p>
          <a:p>
            <a:r>
              <a:rPr lang="en-US" sz="1600" dirty="0"/>
              <a:t>- **114**: </a:t>
            </a:r>
            <a:r>
              <a:rPr lang="en-US" sz="1600" dirty="0" err="1"/>
              <a:t>hh:mi:ss:mmm</a:t>
            </a:r>
            <a:r>
              <a:rPr lang="en-US" sz="1600" dirty="0"/>
              <a:t>(24h)</a:t>
            </a:r>
          </a:p>
          <a:p>
            <a:r>
              <a:rPr lang="en-US" sz="1600" dirty="0"/>
              <a:t>- **120**: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**121**: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hh:mi:ss.mmm</a:t>
            </a:r>
            <a:endParaRPr lang="en-US" sz="1600" dirty="0"/>
          </a:p>
          <a:p>
            <a:r>
              <a:rPr lang="en-US" sz="1600" dirty="0"/>
              <a:t>- **126**: </a:t>
            </a:r>
            <a:r>
              <a:rPr lang="en-US" sz="1600" dirty="0" err="1"/>
              <a:t>yyyy-mm-ddThh:mi:ss.mmmZ</a:t>
            </a:r>
            <a:r>
              <a:rPr lang="en-US" sz="1600" dirty="0"/>
              <a:t> (ISO8601)</a:t>
            </a:r>
          </a:p>
          <a:p>
            <a:r>
              <a:rPr lang="en-US" sz="1600" dirty="0"/>
              <a:t>- **130**: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endParaRPr lang="en-US" sz="16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:p14="http://schemas.microsoft.com/office/powerpoint/2010/main" val="1702425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0615235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50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16"/>
            <a:ext cx="105156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:a16="http://schemas.microsoft.com/office/drawing/2014/main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:a16="http://schemas.microsoft.com/office/drawing/2014/main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:a16="http://schemas.microsoft.com/office/drawing/2014/main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:a16="http://schemas.microsoft.com/office/drawing/2014/main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:a16="http://schemas.microsoft.com/office/drawing/2014/main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Date arithmetic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 aggregation 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036"/>
            <a:ext cx="797696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1" y="134021"/>
            <a:ext cx="10145301" cy="65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:a16="http://schemas.microsoft.com/office/drawing/2014/main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:a16="http://schemas.microsoft.com/office/drawing/2014/main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:a16="http://schemas.microsoft.com/office/drawing/2014/main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:a16="http://schemas.microsoft.com/office/drawing/2014/main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:a16="http://schemas.microsoft.com/office/drawing/2014/main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:a16="http://schemas.microsoft.com/office/drawing/2014/main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:a16="http://schemas.microsoft.com/office/drawing/2014/main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:a16="http://schemas.microsoft.com/office/drawing/2014/main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:a16="http://schemas.microsoft.com/office/drawing/2014/main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:a16="http://schemas.microsoft.com/office/drawing/2014/main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:a16="http://schemas.microsoft.com/office/drawing/2014/main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:a16="http://schemas.microsoft.com/office/drawing/2014/main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:a16="http://schemas.microsoft.com/office/drawing/2014/main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:a16="http://schemas.microsoft.com/office/drawing/2014/main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:a16="http://schemas.microsoft.com/office/drawing/2014/main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78" y="19820"/>
            <a:ext cx="7233880" cy="68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:a16="http://schemas.microsoft.com/office/drawing/2014/main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:a16="http://schemas.microsoft.com/office/drawing/2014/main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:a16="http://schemas.microsoft.com/office/drawing/2014/main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:a16="http://schemas.microsoft.com/office/drawing/2014/main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:a16="http://schemas.microsoft.com/office/drawing/2014/main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:a16="http://schemas.microsoft.com/office/drawing/2014/main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:a16="http://schemas.microsoft.com/office/drawing/2014/main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:a16="http://schemas.microsoft.com/office/drawing/2014/main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:a16="http://schemas.microsoft.com/office/drawing/2014/main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:a16="http://schemas.microsoft.com/office/drawing/2014/main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8" y="136183"/>
            <a:ext cx="11822864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:a16="http://schemas.microsoft.com/office/drawing/2014/main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:a16="http://schemas.microsoft.com/office/drawing/2014/main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:a16="http://schemas.microsoft.com/office/drawing/2014/main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:a16="http://schemas.microsoft.com/office/drawing/2014/main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9184D-4F32-826C-5E4E-97B9DEFBB364}"/>
              </a:ext>
            </a:extLst>
          </p:cNvPr>
          <p:cNvSpPr txBox="1"/>
          <p:nvPr/>
        </p:nvSpPr>
        <p:spPr>
          <a:xfrm>
            <a:off x="1022684" y="1855548"/>
            <a:ext cx="45819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first 10 rows only </a:t>
            </a:r>
          </a:p>
          <a:p>
            <a:endParaRPr lang="en-US" dirty="0"/>
          </a:p>
          <a:p>
            <a:r>
              <a:rPr lang="en-US" dirty="0"/>
              <a:t>-- Offset fetch is only used with order by clause</a:t>
            </a:r>
          </a:p>
          <a:p>
            <a:endParaRPr lang="en-US" dirty="0"/>
          </a:p>
          <a:p>
            <a:r>
              <a:rPr lang="en-US" dirty="0"/>
              <a:t>SELECT top 50 percent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top 2 with ties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1EAC9-5A0B-CF3F-BD73-443E6794F3B1}"/>
              </a:ext>
            </a:extLst>
          </p:cNvPr>
          <p:cNvSpPr txBox="1"/>
          <p:nvPr/>
        </p:nvSpPr>
        <p:spPr>
          <a:xfrm>
            <a:off x="6166251" y="1163052"/>
            <a:ext cx="38936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  <a:p>
            <a:r>
              <a:rPr lang="en-US" dirty="0"/>
              <a:t>  offset 1 rows fetch next 10 rows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distinct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6E39-C1E1-CFD2-275B-2DB6514ED945}"/>
              </a:ext>
            </a:extLst>
          </p:cNvPr>
          <p:cNvSpPr txBox="1"/>
          <p:nvPr/>
        </p:nvSpPr>
        <p:spPr>
          <a:xfrm>
            <a:off x="1303287" y="248652"/>
            <a:ext cx="3251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Offset, Fetch and  top:</a:t>
            </a:r>
          </a:p>
        </p:txBody>
      </p:sp>
    </p:spTree>
    <p:extLst>
      <p:ext uri="{BB962C8B-B14F-4D97-AF65-F5344CB8AC3E}">
        <p14:creationId xmlns:p14="http://schemas.microsoft.com/office/powerpoint/2010/main" val="3374869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417095" y="1477328"/>
            <a:ext cx="1073617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effectLst/>
                <a:latin typeface="sfmono-regular"/>
              </a:rPr>
              <a:t>getdate</a:t>
            </a:r>
            <a:r>
              <a:rPr lang="en-US" sz="25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653716" y="0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:p14="http://schemas.microsoft.com/office/powerpoint/2010/main" val="413396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5374106" y="420855"/>
            <a:ext cx="8799095" cy="865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[tele].[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dbo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CallCenter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CallDuration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CallStatus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[Notes], [Name],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FathersName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SpouseName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(3,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(4,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(5,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(6,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(7,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(8,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9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(9,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(25, 125, '2024-01-16 18:00:00', '2024-01-16 18:45:00', 45, 'Completed', 'Random notes 25', 'Michael Davis', 'Michael Davis Sr.', 'Megan 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Davis'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/>
            <a:endParaRPr lang="en-US" sz="900" b="0" i="0" dirty="0">
              <a:effectLst/>
              <a:latin typeface="sfmono-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[tele].[</a:t>
            </a:r>
            <a:r>
              <a:rPr lang="en-US" dirty="0" err="1">
                <a:latin typeface="sfmono-regular"/>
              </a:rPr>
              <a:t>dbo</a:t>
            </a:r>
            <a:r>
              <a:rPr lang="en-US" dirty="0">
                <a:latin typeface="sfmono-regular"/>
              </a:rPr>
              <a:t>].[</a:t>
            </a:r>
            <a:r>
              <a:rPr lang="en-US" dirty="0" err="1">
                <a:latin typeface="sfmono-regular"/>
              </a:rPr>
              <a:t>CallCenter</a:t>
            </a:r>
            <a:r>
              <a:rPr lang="en-US" dirty="0">
                <a:latin typeface="sfmono-regular"/>
              </a:rPr>
              <a:t>] (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CallID</a:t>
            </a:r>
            <a:r>
              <a:rPr lang="en-US" dirty="0">
                <a:latin typeface="sfmono-regular"/>
              </a:rPr>
              <a:t>] INT PRIMARY KEY,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CustomerID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AgentID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StartTime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EndTime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CallDuration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CallStatus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[Notes] TEXT,</a:t>
            </a:r>
          </a:p>
          <a:p>
            <a:pPr algn="l"/>
            <a:r>
              <a:rPr lang="en-US" dirty="0">
                <a:latin typeface="sfmono-regular"/>
              </a:rPr>
              <a:t>    [Name]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FathersName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SpouseName</a:t>
            </a:r>
            <a:r>
              <a:rPr lang="en-US" dirty="0">
                <a:latin typeface="sfmono-regular"/>
              </a:rPr>
              <a:t>] VARCHAR(255)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84593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569370" y="1070560"/>
            <a:ext cx="8799095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Product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SellStartDate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(1001,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(1002,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(1003,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(1004,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(1005,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(1006,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(1007,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(1008,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(1009, '2024-03-20');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Product (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ProductID</a:t>
            </a:r>
            <a:r>
              <a:rPr lang="en-US" dirty="0">
                <a:latin typeface="sfmono-regular"/>
              </a:rPr>
              <a:t> INT,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SellStartDate</a:t>
            </a:r>
            <a:r>
              <a:rPr lang="en-US" dirty="0">
                <a:latin typeface="sfmono-regular"/>
              </a:rPr>
              <a:t> DATE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186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3" y="2783555"/>
            <a:ext cx="103752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SellStartDate,datepart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month,sellstartdate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SellStartDate,day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ExtractDay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SellStartDate,month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SellStartDate,year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ExtractYear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978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0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:a16="http://schemas.microsoft.com/office/drawing/2014/main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5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:a16="http://schemas.microsoft.com/office/drawing/2014/main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:a16="http://schemas.microsoft.com/office/drawing/2014/main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:a16="http://schemas.microsoft.com/office/drawing/2014/main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8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:a16="http://schemas.microsoft.com/office/drawing/2014/main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2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4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3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:p14="http://schemas.microsoft.com/office/powerpoint/2010/main" val="3193633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622884" y="1659285"/>
            <a:ext cx="576536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all values only:</a:t>
            </a:r>
            <a:br>
              <a:rPr lang="en-US" sz="3200" dirty="0"/>
            </a:br>
            <a:r>
              <a:rPr lang="en-US" sz="3200" dirty="0"/>
              <a:t>delete from students1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Delete whole table permanently: </a:t>
            </a:r>
          </a:p>
          <a:p>
            <a:r>
              <a:rPr lang="en-US" sz="3200" dirty="0"/>
              <a:t>DROP TABLE </a:t>
            </a:r>
            <a:r>
              <a:rPr lang="en-US" sz="3200" dirty="0" err="1"/>
              <a:t>table_name</a:t>
            </a:r>
            <a:r>
              <a:rPr lang="en-US" sz="3200" dirty="0"/>
              <a:t>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471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given a table named </a:t>
            </a:r>
            <a:r>
              <a:rPr lang="en-US" sz="2400" dirty="0" err="1"/>
              <a:t>TriangleSides</a:t>
            </a:r>
            <a:r>
              <a:rPr lang="en-US" sz="2400" dirty="0"/>
              <a:t> with the following structure:</a:t>
            </a:r>
          </a:p>
          <a:p>
            <a:endParaRPr lang="en-US" sz="2400" dirty="0"/>
          </a:p>
          <a:p>
            <a:r>
              <a:rPr lang="en-US" sz="2400" dirty="0"/>
              <a:t>A: Length of side A (integer)</a:t>
            </a:r>
          </a:p>
          <a:p>
            <a:r>
              <a:rPr lang="en-US" sz="2400" dirty="0"/>
              <a:t>B: Length of side B (integer)</a:t>
            </a:r>
          </a:p>
          <a:p>
            <a:r>
              <a:rPr lang="en-US" sz="2400" dirty="0"/>
              <a:t>C: Length of side C (integer)</a:t>
            </a:r>
          </a:p>
          <a:p>
            <a:r>
              <a:rPr lang="en-US" sz="2400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:p14="http://schemas.microsoft.com/office/powerpoint/2010/main" val="42276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1965589" y="0"/>
            <a:ext cx="762468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CREATE TABLE TriangleSides1 (</a:t>
            </a:r>
          </a:p>
          <a:p>
            <a:r>
              <a:rPr lang="en-US" sz="2500" dirty="0"/>
              <a:t>    A INT,</a:t>
            </a:r>
          </a:p>
          <a:p>
            <a:r>
              <a:rPr lang="en-US" sz="2500" dirty="0"/>
              <a:t>    B INT,</a:t>
            </a:r>
          </a:p>
          <a:p>
            <a:r>
              <a:rPr lang="en-US" sz="2500" dirty="0"/>
              <a:t>    C INT</a:t>
            </a:r>
          </a:p>
          <a:p>
            <a:r>
              <a:rPr lang="en-US" sz="2500" dirty="0"/>
              <a:t>);</a:t>
            </a:r>
          </a:p>
          <a:p>
            <a:endParaRPr lang="en-US" sz="2500" dirty="0"/>
          </a:p>
          <a:p>
            <a:r>
              <a:rPr lang="en-US" sz="2500" dirty="0"/>
              <a:t>INSERT INTO TriangleSides1 (A, B, C) VALUES</a:t>
            </a:r>
          </a:p>
          <a:p>
            <a:r>
              <a:rPr lang="en-US" sz="2500" dirty="0"/>
              <a:t>    (20, 10, 35),</a:t>
            </a:r>
          </a:p>
          <a:p>
            <a:r>
              <a:rPr lang="en-US" sz="2500" dirty="0"/>
              <a:t>    (30, 25, 21),</a:t>
            </a:r>
          </a:p>
          <a:p>
            <a:r>
              <a:rPr lang="en-US" sz="2500" dirty="0"/>
              <a:t>    (21, 22, 20);</a:t>
            </a:r>
          </a:p>
          <a:p>
            <a:endParaRPr lang="en-US" sz="2500" dirty="0"/>
          </a:p>
          <a:p>
            <a:r>
              <a:rPr lang="en-US" sz="2500" dirty="0"/>
              <a:t>SELECT</a:t>
            </a:r>
          </a:p>
          <a:p>
            <a:r>
              <a:rPr lang="en-US" sz="2500" dirty="0"/>
              <a:t>    A, B, C,</a:t>
            </a:r>
          </a:p>
          <a:p>
            <a:r>
              <a:rPr lang="en-US" sz="2500" dirty="0"/>
              <a:t>    CASE</a:t>
            </a:r>
          </a:p>
          <a:p>
            <a:r>
              <a:rPr lang="en-US" sz="2500" dirty="0"/>
              <a:t>        WHEN A + B &gt; C AND A + C &gt; B AND B + C &gt; A THEN 'Triangle'</a:t>
            </a:r>
          </a:p>
          <a:p>
            <a:r>
              <a:rPr lang="en-US" sz="2500" dirty="0"/>
              <a:t>        ELSE 'Not a Triangle'</a:t>
            </a:r>
          </a:p>
          <a:p>
            <a:r>
              <a:rPr lang="en-US" sz="2500" dirty="0"/>
              <a:t>    END AS </a:t>
            </a:r>
            <a:r>
              <a:rPr lang="en-US" sz="2500" dirty="0" err="1"/>
              <a:t>triangle_check</a:t>
            </a:r>
            <a:endParaRPr lang="en-US" sz="2500" dirty="0"/>
          </a:p>
          <a:p>
            <a:r>
              <a:rPr lang="en-US" sz="2500" dirty="0"/>
              <a:t>FROM</a:t>
            </a:r>
          </a:p>
          <a:p>
            <a:r>
              <a:rPr lang="en-US" sz="2500" dirty="0"/>
              <a:t>    TriangleSides1;</a:t>
            </a:r>
          </a:p>
        </p:txBody>
      </p:sp>
    </p:spTree>
    <p:extLst>
      <p:ext uri="{BB962C8B-B14F-4D97-AF65-F5344CB8AC3E}">
        <p14:creationId xmlns:p14="http://schemas.microsoft.com/office/powerpoint/2010/main" val="114738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112832" y="497428"/>
            <a:ext cx="762468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select  * from </a:t>
            </a:r>
            <a:r>
              <a:rPr lang="en-US" sz="2500" dirty="0" err="1"/>
              <a:t>trianglesides</a:t>
            </a:r>
            <a:endParaRPr lang="en-US" sz="2500" dirty="0"/>
          </a:p>
          <a:p>
            <a:r>
              <a:rPr lang="en-US" sz="2500" dirty="0"/>
              <a:t>select </a:t>
            </a:r>
          </a:p>
          <a:p>
            <a:r>
              <a:rPr lang="en-US" sz="2500" dirty="0"/>
              <a:t>case </a:t>
            </a:r>
          </a:p>
          <a:p>
            <a:r>
              <a:rPr lang="en-US" sz="2500" dirty="0"/>
              <a:t>  when </a:t>
            </a:r>
            <a:r>
              <a:rPr lang="en-US" sz="2500" dirty="0" err="1"/>
              <a:t>a+b</a:t>
            </a:r>
            <a:r>
              <a:rPr lang="en-US" sz="2500" dirty="0"/>
              <a:t>&gt;c and </a:t>
            </a:r>
            <a:r>
              <a:rPr lang="en-US" sz="2500" dirty="0" err="1"/>
              <a:t>a+c</a:t>
            </a:r>
            <a:r>
              <a:rPr lang="en-US" sz="2500" dirty="0"/>
              <a:t>&gt;b and </a:t>
            </a:r>
            <a:r>
              <a:rPr lang="en-US" sz="2500" dirty="0" err="1"/>
              <a:t>b+c</a:t>
            </a:r>
            <a:r>
              <a:rPr lang="en-US" sz="2500" dirty="0"/>
              <a:t>&gt;a then </a:t>
            </a:r>
          </a:p>
          <a:p>
            <a:r>
              <a:rPr lang="en-US" sz="2500" dirty="0"/>
              <a:t> ------------------------</a:t>
            </a:r>
          </a:p>
          <a:p>
            <a:r>
              <a:rPr lang="en-US" sz="2500" dirty="0"/>
              <a:t>		case </a:t>
            </a:r>
          </a:p>
          <a:p>
            <a:r>
              <a:rPr lang="en-US" sz="2500" dirty="0"/>
              <a:t>			when a=b and b=c then 'Equilateral'</a:t>
            </a:r>
          </a:p>
          <a:p>
            <a:r>
              <a:rPr lang="en-US" sz="2500" dirty="0"/>
              <a:t>			when a=b or b=c or a=c then '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	else 'Not 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end</a:t>
            </a:r>
          </a:p>
          <a:p>
            <a:r>
              <a:rPr lang="en-US" sz="2500" dirty="0"/>
              <a:t>-------------------------</a:t>
            </a:r>
          </a:p>
          <a:p>
            <a:r>
              <a:rPr lang="en-US" sz="2500" dirty="0"/>
              <a:t>	else 'Not a triangle'</a:t>
            </a:r>
          </a:p>
          <a:p>
            <a:r>
              <a:rPr lang="en-US" sz="2500" dirty="0"/>
              <a:t>end</a:t>
            </a:r>
          </a:p>
          <a:p>
            <a:r>
              <a:rPr lang="en-US" sz="2500" dirty="0"/>
              <a:t>from  </a:t>
            </a:r>
            <a:r>
              <a:rPr lang="en-US" sz="2500" dirty="0" err="1"/>
              <a:t>trianglesides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58158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746926" y="367576"/>
            <a:ext cx="10182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-- find total num of each student in class also determine grades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-- 0-60/100   'D'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-- 61-70/100   'C'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-- 71-80/100   'B'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-- 81-90/100   'A'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-- 91-100/100  'A+'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39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:p14="http://schemas.microsoft.com/office/powerpoint/2010/main" val="322379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8897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19388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1798885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When Case study:</a:t>
            </a:r>
          </a:p>
          <a:p>
            <a:r>
              <a:rPr lang="en-US" sz="2000" dirty="0"/>
              <a:t>Write a SQL query to find total amount received by each merchant via </a:t>
            </a:r>
            <a:r>
              <a:rPr lang="en-US" sz="2000" b="1" dirty="0"/>
              <a:t>Cash</a:t>
            </a:r>
            <a:r>
              <a:rPr lang="en-US" sz="2000" dirty="0"/>
              <a:t> and </a:t>
            </a:r>
            <a:r>
              <a:rPr lang="en-US" sz="2000" b="1" dirty="0"/>
              <a:t>Online</a:t>
            </a:r>
            <a:r>
              <a:rPr lang="en-US" sz="2000" dirty="0"/>
              <a:t> mode.</a:t>
            </a:r>
          </a:p>
          <a:p>
            <a:r>
              <a:rPr lang="en-US" sz="2000" b="1" dirty="0"/>
              <a:t>Given Dataset:</a:t>
            </a:r>
            <a:endParaRPr lang="en-US" sz="2000" dirty="0"/>
          </a:p>
          <a:p>
            <a:r>
              <a:rPr lang="en-US" sz="3200" dirty="0"/>
              <a:t>Sale Table</a:t>
            </a:r>
          </a:p>
          <a:p>
            <a:endParaRPr lang="en-US" sz="3200" dirty="0"/>
          </a:p>
          <a:p>
            <a:r>
              <a:rPr lang="en-US" sz="1400" dirty="0"/>
              <a:t>CREATE TABLE SALE (</a:t>
            </a:r>
            <a:br>
              <a:rPr lang="en-US" sz="1400" dirty="0"/>
            </a:br>
            <a:r>
              <a:rPr lang="en-US" sz="1400" dirty="0"/>
              <a:t>merchant VARCHAR(255),</a:t>
            </a:r>
            <a:br>
              <a:rPr lang="en-US" sz="1400" dirty="0"/>
            </a:br>
            <a:r>
              <a:rPr lang="en-US" sz="1400" dirty="0"/>
              <a:t>amount INT,</a:t>
            </a:r>
            <a:br>
              <a:rPr lang="en-US" sz="1400" dirty="0"/>
            </a:br>
            <a:r>
              <a:rPr lang="en-US" sz="1400" dirty="0" err="1"/>
              <a:t>pay_mode</a:t>
            </a:r>
            <a:r>
              <a:rPr lang="en-US" sz="1400" dirty="0"/>
              <a:t> VARCHAR(50) </a:t>
            </a:r>
            <a:br>
              <a:rPr lang="en-US" sz="1400" dirty="0"/>
            </a:br>
            <a:r>
              <a:rPr lang="en-US" sz="1400" dirty="0"/>
              <a:t>);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insert into SALE values('merchant_1',150,'cash');</a:t>
            </a:r>
            <a:br>
              <a:rPr lang="en-US" sz="1400" dirty="0"/>
            </a:br>
            <a:r>
              <a:rPr lang="en-US" sz="1400" dirty="0"/>
              <a:t>insert into SALE values('merchant_1',500,'online');</a:t>
            </a:r>
            <a:br>
              <a:rPr lang="en-US" sz="1400" dirty="0"/>
            </a:br>
            <a:r>
              <a:rPr lang="en-US" sz="1400" dirty="0"/>
              <a:t>insert into SALE values('merchant_2',450,'online');</a:t>
            </a:r>
            <a:br>
              <a:rPr lang="en-US" sz="1400" dirty="0"/>
            </a:br>
            <a:r>
              <a:rPr lang="en-US" sz="1400" dirty="0"/>
              <a:t>insert into SALE values('merchant_1',100,'cash');</a:t>
            </a:r>
            <a:br>
              <a:rPr lang="en-US" sz="1400" dirty="0"/>
            </a:br>
            <a:r>
              <a:rPr lang="en-US" sz="1400" dirty="0"/>
              <a:t>insert into SALE values('merchant_3',600,'cash');</a:t>
            </a:r>
            <a:br>
              <a:rPr lang="en-US" sz="1400" dirty="0"/>
            </a:br>
            <a:r>
              <a:rPr lang="en-US" sz="1400" dirty="0"/>
              <a:t>insert into SALE values('merchant_5',200,'online');</a:t>
            </a:r>
            <a:br>
              <a:rPr lang="en-US" sz="1400" dirty="0"/>
            </a:br>
            <a:r>
              <a:rPr lang="en-US" sz="1400" dirty="0"/>
              <a:t>insert into SALE values('merchant_2',100,'online');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When Case study:</a:t>
            </a:r>
          </a:p>
          <a:p>
            <a:endParaRPr lang="en-US" sz="3200" dirty="0"/>
          </a:p>
          <a:p>
            <a:r>
              <a:rPr lang="en-US" sz="2000" dirty="0"/>
              <a:t>SELECT </a:t>
            </a:r>
            <a:br>
              <a:rPr lang="en-US" sz="2000" dirty="0"/>
            </a:br>
            <a:r>
              <a:rPr lang="en-US" sz="2000" dirty="0"/>
              <a:t>merchant,</a:t>
            </a:r>
            <a:br>
              <a:rPr lang="en-US" sz="2000" dirty="0"/>
            </a:br>
            <a:r>
              <a:rPr lang="en-US" sz="2000" dirty="0"/>
              <a:t>SUM(CASE WHEN </a:t>
            </a:r>
            <a:r>
              <a:rPr lang="en-US" sz="2000" dirty="0" err="1"/>
              <a:t>pay_mode</a:t>
            </a:r>
            <a:r>
              <a:rPr lang="en-US" sz="2000" dirty="0"/>
              <a:t>='cash' THEN amount ELSE 0 END) AS </a:t>
            </a:r>
            <a:r>
              <a:rPr lang="en-US" sz="2000" dirty="0" err="1"/>
              <a:t>cash_amount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SUM(CASE WHEN </a:t>
            </a:r>
            <a:r>
              <a:rPr lang="en-US" sz="2000" dirty="0" err="1"/>
              <a:t>pay_mode</a:t>
            </a:r>
            <a:r>
              <a:rPr lang="en-US" sz="2000" dirty="0"/>
              <a:t>='online' THEN amount ELSE 0 END) AS </a:t>
            </a:r>
            <a:r>
              <a:rPr lang="en-US" sz="2000" dirty="0" err="1"/>
              <a:t>online_amount</a:t>
            </a:r>
            <a:br>
              <a:rPr lang="en-US" sz="2000" dirty="0"/>
            </a:br>
            <a:r>
              <a:rPr lang="en-US" sz="2000" dirty="0"/>
              <a:t>FROM </a:t>
            </a:r>
            <a:br>
              <a:rPr lang="en-US" sz="2000" dirty="0"/>
            </a:br>
            <a:r>
              <a:rPr lang="en-US" sz="2000" dirty="0"/>
              <a:t>SALE</a:t>
            </a:r>
            <a:br>
              <a:rPr lang="en-US" sz="2000" dirty="0"/>
            </a:br>
            <a:r>
              <a:rPr lang="en-US" sz="2000" dirty="0"/>
              <a:t>GROUP BY </a:t>
            </a:r>
            <a:br>
              <a:rPr lang="en-US" sz="2000" dirty="0"/>
            </a:br>
            <a:r>
              <a:rPr lang="en-US" sz="2000" dirty="0"/>
              <a:t>merchant;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When Case study:</a:t>
            </a:r>
          </a:p>
          <a:p>
            <a:endParaRPr lang="en-US" sz="3200" dirty="0"/>
          </a:p>
          <a:p>
            <a:r>
              <a:rPr lang="en-US" sz="2000" dirty="0"/>
              <a:t>-- Problem Statement: Extract the number of Employees in Sales department </a:t>
            </a:r>
          </a:p>
          <a:p>
            <a:r>
              <a:rPr lang="en-US" sz="2000" dirty="0"/>
              <a:t>-- and also extract the </a:t>
            </a:r>
          </a:p>
          <a:p>
            <a:r>
              <a:rPr lang="en-US" sz="2000" dirty="0"/>
              <a:t>-- number of Employees in 'IT', 'HR', 'Finance' alone. </a:t>
            </a:r>
          </a:p>
          <a:p>
            <a:endParaRPr lang="en-US" sz="2000" dirty="0"/>
          </a:p>
          <a:p>
            <a:r>
              <a:rPr lang="en-US" sz="2000" dirty="0"/>
              <a:t>select </a:t>
            </a:r>
          </a:p>
          <a:p>
            <a:r>
              <a:rPr lang="en-US" sz="2000" dirty="0"/>
              <a:t>sum(case when department='Sales' then 1 else 0 end ) as '</a:t>
            </a:r>
            <a:r>
              <a:rPr lang="en-US" sz="2000" dirty="0" err="1"/>
              <a:t>Sales_count</a:t>
            </a:r>
            <a:r>
              <a:rPr lang="en-US" sz="2000" dirty="0"/>
              <a:t>',</a:t>
            </a:r>
          </a:p>
          <a:p>
            <a:r>
              <a:rPr lang="en-US" sz="2000" dirty="0"/>
              <a:t>sum(case when department in ('IT', 'HR', 'Finance') then 1 else 0 end) as '</a:t>
            </a:r>
            <a:r>
              <a:rPr lang="en-US" sz="2000" dirty="0" err="1"/>
              <a:t>Other_Count</a:t>
            </a:r>
            <a:r>
              <a:rPr lang="en-US" sz="2000" dirty="0"/>
              <a:t>'</a:t>
            </a:r>
          </a:p>
          <a:p>
            <a:r>
              <a:rPr lang="en-US" sz="2000" dirty="0"/>
              <a:t>from Employees</a:t>
            </a:r>
          </a:p>
          <a:p>
            <a:endParaRPr lang="en-US" sz="2000" dirty="0"/>
          </a:p>
          <a:p>
            <a:r>
              <a:rPr lang="en-US" sz="2000" dirty="0"/>
              <a:t>-- Sales employees ----&gt; 6</a:t>
            </a:r>
          </a:p>
          <a:p>
            <a:r>
              <a:rPr lang="en-US" sz="2000" dirty="0"/>
              <a:t>-- IT, HR, Finance employees ----&gt; 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When Case study:</a:t>
            </a:r>
          </a:p>
          <a:p>
            <a:r>
              <a:rPr lang="en-US" sz="2000" dirty="0"/>
              <a:t>Write an SQL query to calculate the percentage difference between total sales in Quarter 1 and Quarter 2 of year 2010 from the </a:t>
            </a:r>
            <a:r>
              <a:rPr lang="en-US" sz="2000" dirty="0" err="1"/>
              <a:t>sales_data</a:t>
            </a:r>
            <a:r>
              <a:rPr lang="en-US" sz="2000" dirty="0"/>
              <a:t> table ?</a:t>
            </a:r>
          </a:p>
          <a:p>
            <a:r>
              <a:rPr lang="en-US" sz="2000" b="1" dirty="0"/>
              <a:t>### Dataset Overview</a:t>
            </a:r>
            <a:endParaRPr lang="en-US" sz="2000" dirty="0"/>
          </a:p>
          <a:p>
            <a:r>
              <a:rPr lang="en-US" sz="2000" dirty="0"/>
              <a:t>Sales Data table:</a:t>
            </a:r>
          </a:p>
          <a:p>
            <a:r>
              <a:rPr lang="en-US" sz="2000" dirty="0"/>
              <a:t>CREATE TABLE </a:t>
            </a:r>
            <a:r>
              <a:rPr lang="en-US" sz="2000" dirty="0" err="1"/>
              <a:t>sales_data</a:t>
            </a:r>
            <a:r>
              <a:rPr lang="en-US" sz="2000" dirty="0"/>
              <a:t> (</a:t>
            </a:r>
          </a:p>
          <a:p>
            <a:r>
              <a:rPr lang="en-US" sz="2000" dirty="0"/>
              <a:t>    date </a:t>
            </a:r>
            <a:r>
              <a:rPr lang="en-US" sz="2000" dirty="0" err="1"/>
              <a:t>DATE</a:t>
            </a:r>
            <a:r>
              <a:rPr lang="en-US" sz="2000" dirty="0"/>
              <a:t>,</a:t>
            </a:r>
          </a:p>
          <a:p>
            <a:r>
              <a:rPr lang="en-US" sz="2000" dirty="0"/>
              <a:t>    sales INT</a:t>
            </a:r>
          </a:p>
          <a:p>
            <a:r>
              <a:rPr lang="en-US" sz="2000" dirty="0"/>
              <a:t>);</a:t>
            </a:r>
          </a:p>
          <a:p>
            <a:r>
              <a:rPr lang="en-US" sz="2000" dirty="0"/>
              <a:t>-- Sample data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('2010-01-02', 500);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('2010-02-03',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('2010-03-04',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('2010-04-05',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('2010-05-06', 1500);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('2010-06-07',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('2010-07-08',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('2010-08-09', 1000);</a:t>
            </a:r>
          </a:p>
          <a:p>
            <a:r>
              <a:rPr lang="en-US" sz="2000" dirty="0"/>
              <a:t>INSERT INTO </a:t>
            </a:r>
            <a:r>
              <a:rPr lang="en-US" sz="2000" dirty="0" err="1"/>
              <a:t>sales_data</a:t>
            </a:r>
            <a:r>
              <a:rPr lang="en-US" sz="2000" dirty="0"/>
              <a:t> (date, sales) VALUES ('2010-09-10', 1000);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When Case study:</a:t>
            </a:r>
          </a:p>
          <a:p>
            <a:r>
              <a:rPr lang="en-US" sz="3200" dirty="0"/>
              <a:t> No question available </a:t>
            </a:r>
          </a:p>
          <a:p>
            <a:endParaRPr lang="en-US" sz="3200" dirty="0"/>
          </a:p>
          <a:p>
            <a:r>
              <a:rPr lang="en-US" sz="3200" dirty="0"/>
              <a:t>Sample Query:</a:t>
            </a:r>
          </a:p>
          <a:p>
            <a:r>
              <a:rPr lang="en-US" sz="3200" dirty="0" err="1">
                <a:hlinkClick r:id="rId2"/>
              </a:rPr>
              <a:t>Lapto_Inventory</a:t>
            </a:r>
            <a:r>
              <a:rPr lang="en-US" sz="3200" dirty="0">
                <a:hlinkClick r:id="rId2"/>
              </a:rPr>
              <a:t> | DB Fiddle - SQL Database Playground (db-fiddle.com)</a:t>
            </a:r>
            <a:br>
              <a:rPr lang="en-US" sz="3200" dirty="0"/>
            </a:br>
            <a:endParaRPr lang="en-US" sz="3200" dirty="0"/>
          </a:p>
          <a:p>
            <a:br>
              <a:rPr lang="en-US" sz="3200" dirty="0"/>
            </a:br>
            <a:r>
              <a:rPr lang="en-US" sz="3200" dirty="0">
                <a:hlinkClick r:id="rId2"/>
              </a:rPr>
              <a:t> https://www.db-fiddle.com/f/vBC12yPcHFjuP4sHmtD15P/0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Procedure: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5513882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Create Procedure without Variable</a:t>
            </a:r>
          </a:p>
          <a:p>
            <a:endParaRPr lang="en-US" sz="2800" dirty="0"/>
          </a:p>
          <a:p>
            <a:r>
              <a:rPr lang="en-US" sz="2800" dirty="0"/>
              <a:t>create procedure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</a:t>
            </a:r>
          </a:p>
          <a:p>
            <a:r>
              <a:rPr lang="en-US" sz="2800" dirty="0"/>
              <a:t>end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/>
              <a:t>	or</a:t>
            </a:r>
          </a:p>
          <a:p>
            <a:r>
              <a:rPr lang="en-US" sz="2800" dirty="0"/>
              <a:t>exec </a:t>
            </a:r>
            <a:r>
              <a:rPr lang="en-US" sz="2800" dirty="0" err="1"/>
              <a:t>spDisplay</a:t>
            </a:r>
            <a:endParaRPr lang="en-US" sz="2800" dirty="0"/>
          </a:p>
          <a:p>
            <a:r>
              <a:rPr lang="en-US" sz="2800" dirty="0"/>
              <a:t>	or</a:t>
            </a:r>
          </a:p>
          <a:p>
            <a:r>
              <a:rPr lang="en-US" sz="2800" dirty="0"/>
              <a:t>execute </a:t>
            </a:r>
            <a:r>
              <a:rPr lang="en-US" sz="2800" dirty="0" err="1"/>
              <a:t>spDisplay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0759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673710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with encryption 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81932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1042796" y="366623"/>
            <a:ext cx="958153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sp_helptext</a:t>
            </a:r>
            <a:r>
              <a:rPr lang="en-US" sz="2800" dirty="0"/>
              <a:t> </a:t>
            </a:r>
            <a:r>
              <a:rPr lang="en-US" sz="2800" dirty="0" err="1"/>
              <a:t>spDisplay_salary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-- Alter the existed Procedure and make encryption on Procedure</a:t>
            </a:r>
          </a:p>
          <a:p>
            <a:r>
              <a:rPr lang="en-US" sz="2800" dirty="0"/>
              <a:t>alter procedure </a:t>
            </a:r>
            <a:r>
              <a:rPr lang="en-US" sz="2800" dirty="0" err="1"/>
              <a:t>spDisplay_salary</a:t>
            </a:r>
            <a:endParaRPr lang="en-US" sz="2800" dirty="0"/>
          </a:p>
          <a:p>
            <a:r>
              <a:rPr lang="en-US" sz="2800" dirty="0"/>
              <a:t>@sal int</a:t>
            </a:r>
          </a:p>
          <a:p>
            <a:r>
              <a:rPr lang="en-US" sz="2800" dirty="0"/>
              <a:t>as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select * from Employees where salary =@sal </a:t>
            </a:r>
          </a:p>
          <a:p>
            <a:r>
              <a:rPr lang="en-US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3806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131372"/>
            <a:ext cx="8271802" cy="323165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'3’);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:p14="http://schemas.microsoft.com/office/powerpoint/2010/main" val="26667475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74888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031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4184</Words>
  <Application>Microsoft Office PowerPoint</Application>
  <PresentationFormat>Widescreen</PresentationFormat>
  <Paragraphs>584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Consolas</vt:lpstr>
      <vt:lpstr>sfmono-regular</vt:lpstr>
      <vt:lpstr>Office Theme</vt:lpstr>
      <vt:lpstr>Day 6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Sachin Saxena</cp:lastModifiedBy>
  <cp:revision>73</cp:revision>
  <dcterms:created xsi:type="dcterms:W3CDTF">2023-07-17T10:51:37Z</dcterms:created>
  <dcterms:modified xsi:type="dcterms:W3CDTF">2024-07-09T07:13:33Z</dcterms:modified>
</cp:coreProperties>
</file>